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553152144"/>
        <c:axId val="-553142352"/>
      </c:barChart>
      <c:catAx>
        <c:axId val="-55315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42352"/>
        <c:crosses val="autoZero"/>
        <c:auto val="1"/>
        <c:lblAlgn val="ctr"/>
        <c:lblOffset val="100"/>
        <c:noMultiLvlLbl val="0"/>
      </c:catAx>
      <c:valAx>
        <c:axId val="-553142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52144"/>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553153232"/>
        <c:axId val="-553155952"/>
      </c:barChart>
      <c:catAx>
        <c:axId val="-55315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55952"/>
        <c:crosses val="autoZero"/>
        <c:auto val="1"/>
        <c:lblAlgn val="ctr"/>
        <c:lblOffset val="100"/>
        <c:noMultiLvlLbl val="0"/>
      </c:catAx>
      <c:valAx>
        <c:axId val="-55315595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5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553147248"/>
        <c:axId val="-553122224"/>
      </c:lineChart>
      <c:catAx>
        <c:axId val="-55314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22224"/>
        <c:crosses val="autoZero"/>
        <c:auto val="1"/>
        <c:lblAlgn val="ctr"/>
        <c:lblOffset val="100"/>
        <c:noMultiLvlLbl val="0"/>
      </c:catAx>
      <c:valAx>
        <c:axId val="-55312222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53147248"/>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3/24/2023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153866" y="4641641"/>
            <a:ext cx="3066584" cy="1754326"/>
          </a:xfrm>
          <a:prstGeom prst="rect">
            <a:avLst/>
          </a:prstGeom>
          <a:noFill/>
        </p:spPr>
        <p:txBody>
          <a:bodyPr wrap="square" rtlCol="0">
            <a:spAutoFit/>
          </a:bodyPr>
          <a:lstStyle/>
          <a:p>
            <a:r>
              <a:rPr lang="en-SG" dirty="0" smtClean="0">
                <a:solidFill>
                  <a:srgbClr val="CC6600"/>
                </a:solidFill>
              </a:rPr>
              <a:t>Optimise using RMSE</a:t>
            </a:r>
          </a:p>
          <a:p>
            <a:r>
              <a:rPr lang="en-SG" dirty="0" smtClean="0">
                <a:solidFill>
                  <a:srgbClr val="CC6600"/>
                </a:solidFill>
              </a:rPr>
              <a:t>Annualised error &lt; 1% </a:t>
            </a:r>
          </a:p>
          <a:p>
            <a:endParaRPr lang="en-SG" dirty="0">
              <a:solidFill>
                <a:srgbClr val="CC6600"/>
              </a:solidFill>
            </a:endParaRPr>
          </a:p>
          <a:p>
            <a:r>
              <a:rPr lang="en-SG" dirty="0" smtClean="0">
                <a:solidFill>
                  <a:srgbClr val="CC6600"/>
                </a:solidFill>
              </a:rPr>
              <a:t>            </a:t>
            </a:r>
            <a:r>
              <a:rPr lang="en-SG" dirty="0" smtClean="0">
                <a:solidFill>
                  <a:schemeClr val="tx2">
                    <a:lumMod val="60000"/>
                    <a:lumOff val="40000"/>
                  </a:schemeClr>
                </a:solidFill>
              </a:rPr>
              <a:t>(</a:t>
            </a:r>
            <a:r>
              <a:rPr lang="en-SG" dirty="0" err="1" smtClean="0">
                <a:solidFill>
                  <a:schemeClr val="tx2">
                    <a:lumMod val="60000"/>
                    <a:lumOff val="40000"/>
                  </a:schemeClr>
                </a:solidFill>
              </a:rPr>
              <a:t>Ar</a:t>
            </a:r>
            <a:r>
              <a:rPr lang="en-SG" dirty="0" smtClean="0">
                <a:solidFill>
                  <a:schemeClr val="tx2">
                    <a:lumMod val="60000"/>
                    <a:lumOff val="40000"/>
                  </a:schemeClr>
                </a:solidFill>
              </a:rPr>
              <a:t>, I, Ma)</a:t>
            </a:r>
            <a:endParaRPr lang="en-SG" dirty="0">
              <a:solidFill>
                <a:schemeClr val="tx2">
                  <a:lumMod val="60000"/>
                  <a:lumOff val="40000"/>
                </a:schemeClr>
              </a:solidFill>
            </a:endParaRPr>
          </a:p>
          <a:p>
            <a:r>
              <a:rPr lang="en-SG" dirty="0">
                <a:solidFill>
                  <a:srgbClr val="CC6600"/>
                </a:solidFill>
              </a:rPr>
              <a:t>Order = (1, 2, 2)</a:t>
            </a:r>
          </a:p>
          <a:p>
            <a:r>
              <a:rPr lang="en-SG" dirty="0" smtClean="0">
                <a:solidFill>
                  <a:srgbClr val="CC6600"/>
                </a:solidFill>
              </a:rPr>
              <a:t>S </a:t>
            </a:r>
            <a:r>
              <a:rPr lang="en-SG" dirty="0">
                <a:solidFill>
                  <a:srgbClr val="CC6600"/>
                </a:solidFill>
              </a:rPr>
              <a:t>Order (2, 1, 1)</a:t>
            </a:r>
          </a:p>
        </p:txBody>
      </p:sp>
      <p:sp>
        <p:nvSpPr>
          <p:cNvPr id="4" name="TextBox 3"/>
          <p:cNvSpPr txBox="1"/>
          <p:nvPr/>
        </p:nvSpPr>
        <p:spPr>
          <a:xfrm>
            <a:off x="8210795" y="2910340"/>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a16="http://schemas.microsoft.com/office/drawing/2014/main" xmlns="" val="742773895"/>
                    </a:ext>
                  </a:extLst>
                </a:gridCol>
                <a:gridCol w="4079218">
                  <a:extLst>
                    <a:ext uri="{9D8B030D-6E8A-4147-A177-3AD203B41FA5}">
                      <a16:colId xmlns:a16="http://schemas.microsoft.com/office/drawing/2014/main" xmlns="" val="3474374449"/>
                    </a:ext>
                  </a:extLst>
                </a:gridCol>
                <a:gridCol w="4824873">
                  <a:extLst>
                    <a:ext uri="{9D8B030D-6E8A-4147-A177-3AD203B41FA5}">
                      <a16:colId xmlns:a16="http://schemas.microsoft.com/office/drawing/2014/main" xmlns=""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a16="http://schemas.microsoft.com/office/drawing/2014/main" xmlns=""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a16="http://schemas.microsoft.com/office/drawing/2014/main" xmlns=""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a16="http://schemas.microsoft.com/office/drawing/2014/main" xmlns=""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a16="http://schemas.microsoft.com/office/drawing/2014/main" xmlns=""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24" t="2279"/>
          <a:stretch/>
        </p:blipFill>
        <p:spPr>
          <a:xfrm>
            <a:off x="3253693" y="4695416"/>
            <a:ext cx="2165296" cy="1276948"/>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a16="http://schemas.microsoft.com/office/drawing/2014/main" xmlns="" val="2783099012"/>
                    </a:ext>
                  </a:extLst>
                </a:gridCol>
                <a:gridCol w="1904184">
                  <a:extLst>
                    <a:ext uri="{9D8B030D-6E8A-4147-A177-3AD203B41FA5}">
                      <a16:colId xmlns:a16="http://schemas.microsoft.com/office/drawing/2014/main" xmlns="" val="3449394239"/>
                    </a:ext>
                  </a:extLst>
                </a:gridCol>
                <a:gridCol w="800760">
                  <a:extLst>
                    <a:ext uri="{9D8B030D-6E8A-4147-A177-3AD203B41FA5}">
                      <a16:colId xmlns:a16="http://schemas.microsoft.com/office/drawing/2014/main" xmlns="" val="1667998720"/>
                    </a:ext>
                  </a:extLst>
                </a:gridCol>
                <a:gridCol w="1590459">
                  <a:extLst>
                    <a:ext uri="{9D8B030D-6E8A-4147-A177-3AD203B41FA5}">
                      <a16:colId xmlns:a16="http://schemas.microsoft.com/office/drawing/2014/main" xmlns="" val="20004"/>
                    </a:ext>
                  </a:extLst>
                </a:gridCol>
                <a:gridCol w="1068614">
                  <a:extLst>
                    <a:ext uri="{9D8B030D-6E8A-4147-A177-3AD203B41FA5}">
                      <a16:colId xmlns:a16="http://schemas.microsoft.com/office/drawing/2014/main" xmlns="" val="2040999581"/>
                    </a:ext>
                  </a:extLst>
                </a:gridCol>
                <a:gridCol w="911296">
                  <a:extLst>
                    <a:ext uri="{9D8B030D-6E8A-4147-A177-3AD203B41FA5}">
                      <a16:colId xmlns:a16="http://schemas.microsoft.com/office/drawing/2014/main" xmlns="" val="2532590820"/>
                    </a:ext>
                  </a:extLst>
                </a:gridCol>
                <a:gridCol w="911296">
                  <a:extLst>
                    <a:ext uri="{9D8B030D-6E8A-4147-A177-3AD203B41FA5}">
                      <a16:colId xmlns:a16="http://schemas.microsoft.com/office/drawing/2014/main" xmlns=""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a16="http://schemas.microsoft.com/office/drawing/2014/main" xmlns=""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a16="http://schemas.microsoft.com/office/drawing/2014/main" xmlns=""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a16="http://schemas.microsoft.com/office/drawing/2014/main" xmlns=""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a16="http://schemas.microsoft.com/office/drawing/2014/main" xmlns=""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
        <p:nvSpPr>
          <p:cNvPr id="5" name="Footer Placeholder 2">
            <a:extLst>
              <a:ext uri="{FF2B5EF4-FFF2-40B4-BE49-F238E27FC236}">
                <a16:creationId xmlns:a16="http://schemas.microsoft.com/office/drawing/2014/main" xmlns=""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a:t>
            </a:r>
            <a:r>
              <a:rPr lang="en-SG" dirty="0" smtClean="0"/>
              <a:t>research</a:t>
            </a:r>
          </a:p>
          <a:p>
            <a:pPr>
              <a:lnSpc>
                <a:spcPct val="100000"/>
              </a:lnSpc>
              <a:spcAft>
                <a:spcPts val="1000"/>
              </a:spcAft>
            </a:pPr>
            <a:r>
              <a:rPr lang="en-SG" dirty="0" smtClean="0"/>
              <a:t>Achieve synergy as a team</a:t>
            </a:r>
            <a:endParaRPr lang="en-SG" dirty="0"/>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smtClean="0"/>
              <a:t>The U.S. wind energy market is forecasted to grow almost 4x as fast as U.S. </a:t>
            </a:r>
            <a:r>
              <a:rPr lang="en-SG" sz="2800" dirty="0"/>
              <a:t>r</a:t>
            </a:r>
            <a:r>
              <a:rPr lang="en-SG" sz="2800" dirty="0" smtClean="0"/>
              <a:t>eal GDP growth of 1.6% in the next 5 years.</a:t>
            </a:r>
            <a:endParaRPr lang="en-SG" sz="2800" dirty="0"/>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smtClean="0">
                  <a:solidFill>
                    <a:srgbClr val="000000"/>
                  </a:solidFill>
                </a:rPr>
                <a:t>U.S. </a:t>
              </a:r>
              <a:r>
                <a:rPr lang="en-SG" sz="2100" dirty="0">
                  <a:solidFill>
                    <a:srgbClr val="000000"/>
                  </a:solidFill>
                </a:rPr>
                <a:t>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446840417"/>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47.6</a:t>
                      </a:r>
                    </a:p>
                  </a:txBody>
                  <a:tcPr marL="0" marR="0" marT="0" marB="0" anchor="ctr"/>
                </a:tc>
                <a:extLst>
                  <a:ext uri="{0D108BD9-81ED-4DB2-BD59-A6C34878D82A}">
                    <a16:rowId xmlns:a16="http://schemas.microsoft.com/office/drawing/2014/main" xmlns="" val="10001"/>
                  </a:ext>
                </a:extLst>
              </a:tr>
              <a:tr h="274745">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13.4</a:t>
                      </a:r>
                    </a:p>
                  </a:txBody>
                  <a:tcPr marL="0" marR="0" marT="0" marB="0" anchor="ctr"/>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3.8</a:t>
                      </a:r>
                    </a:p>
                  </a:txBody>
                  <a:tcPr marL="0" marR="0" marT="0" marB="0" anchor="ctr"/>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nchor="ctr"/>
                </a:tc>
                <a:tc>
                  <a:txBody>
                    <a:bodyPr/>
                    <a:lstStyle/>
                    <a:p>
                      <a:pPr algn="ctr"/>
                      <a:r>
                        <a:rPr lang="en-SG" sz="1600" dirty="0">
                          <a:solidFill>
                            <a:srgbClr val="000000"/>
                          </a:solidFill>
                        </a:rPr>
                        <a:t>3.5</a:t>
                      </a:r>
                    </a:p>
                  </a:txBody>
                  <a:tcPr marL="0" marR="0" marT="0" marB="0" anchor="ctr"/>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a:t>
                      </a:r>
                    </a:p>
                  </a:txBody>
                  <a:tcPr marL="0" marR="0" marT="0" marB="0" anchor="ctr"/>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2.1</a:t>
                      </a:r>
                    </a:p>
                  </a:txBody>
                  <a:tcPr marL="0" marR="0" marT="0" marB="0" anchor="ctr"/>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1.9</a:t>
                      </a:r>
                    </a:p>
                  </a:txBody>
                  <a:tcPr marL="0" marR="0" marT="0" marB="0" anchor="ctr"/>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nchor="ctr"/>
                </a:tc>
                <a:tc>
                  <a:txBody>
                    <a:bodyPr/>
                    <a:lstStyle/>
                    <a:p>
                      <a:pPr algn="ctr"/>
                      <a:r>
                        <a:rPr lang="en-SG" sz="1600" dirty="0">
                          <a:solidFill>
                            <a:srgbClr val="000000"/>
                          </a:solidFill>
                        </a:rPr>
                        <a:t>1.7</a:t>
                      </a:r>
                    </a:p>
                  </a:txBody>
                  <a:tcPr marL="0" marR="0" marT="0" marB="0" anchor="ctr"/>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1.5</a:t>
                      </a:r>
                    </a:p>
                  </a:txBody>
                  <a:tcPr marL="0" marR="0" marT="0" marB="0" anchor="ctr"/>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nchor="ctr"/>
                </a:tc>
                <a:tc>
                  <a:txBody>
                    <a:bodyPr/>
                    <a:lstStyle/>
                    <a:p>
                      <a:pPr algn="ctr"/>
                      <a:r>
                        <a:rPr lang="en-SG" sz="1600" dirty="0">
                          <a:solidFill>
                            <a:srgbClr val="000000"/>
                          </a:solidFill>
                        </a:rPr>
                        <a:t>1.4</a:t>
                      </a:r>
                    </a:p>
                  </a:txBody>
                  <a:tcPr marL="0" marR="0" marT="0" marB="0" anchor="ctr"/>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804108"/>
              </p:ext>
            </p:extLst>
          </p:nvPr>
        </p:nvGraphicFramePr>
        <p:xfrm>
          <a:off x="4228290" y="2076916"/>
          <a:ext cx="3315509" cy="384143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9810">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5969">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338.3</a:t>
                      </a:r>
                    </a:p>
                  </a:txBody>
                  <a:tcPr marL="0" marR="0" marT="0" marB="0" anchor="ctr"/>
                </a:tc>
                <a:extLst>
                  <a:ext uri="{0D108BD9-81ED-4DB2-BD59-A6C34878D82A}">
                    <a16:rowId xmlns:a16="http://schemas.microsoft.com/office/drawing/2014/main" xmlns="" val="10001"/>
                  </a:ext>
                </a:extLst>
              </a:tr>
              <a:tr h="275969">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135.9</a:t>
                      </a:r>
                    </a:p>
                  </a:txBody>
                  <a:tcPr marL="0" marR="0" marT="0" marB="0" anchor="ctr"/>
                </a:tc>
                <a:extLst>
                  <a:ext uri="{0D108BD9-81ED-4DB2-BD59-A6C34878D82A}">
                    <a16:rowId xmlns:a16="http://schemas.microsoft.com/office/drawing/2014/main" xmlns="" val="10002"/>
                  </a:ext>
                </a:extLst>
              </a:tr>
              <a:tr h="275969">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64.5</a:t>
                      </a:r>
                    </a:p>
                  </a:txBody>
                  <a:tcPr marL="0" marR="0" marT="0" marB="0" anchor="ctr"/>
                </a:tc>
                <a:extLst>
                  <a:ext uri="{0D108BD9-81ED-4DB2-BD59-A6C34878D82A}">
                    <a16:rowId xmlns:a16="http://schemas.microsoft.com/office/drawing/2014/main" xmlns="" val="10003"/>
                  </a:ext>
                </a:extLst>
              </a:tr>
              <a:tr h="275969">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40.1</a:t>
                      </a:r>
                    </a:p>
                  </a:txBody>
                  <a:tcPr marL="0" marR="0" marT="0" marB="0" anchor="ctr"/>
                </a:tc>
                <a:extLst>
                  <a:ext uri="{0D108BD9-81ED-4DB2-BD59-A6C34878D82A}">
                    <a16:rowId xmlns:a16="http://schemas.microsoft.com/office/drawing/2014/main" xmlns="" val="10004"/>
                  </a:ext>
                </a:extLst>
              </a:tr>
              <a:tr h="275969">
                <a:tc>
                  <a:txBody>
                    <a:bodyPr/>
                    <a:lstStyle/>
                    <a:p>
                      <a:pPr algn="ctr"/>
                      <a:r>
                        <a:rPr lang="en-SG" sz="1600" dirty="0">
                          <a:solidFill>
                            <a:srgbClr val="000000"/>
                          </a:solidFill>
                        </a:rPr>
                        <a:t>Spain</a:t>
                      </a:r>
                    </a:p>
                  </a:txBody>
                  <a:tcPr marL="0" marR="0" marT="0" marB="0" anchor="ctr"/>
                </a:tc>
                <a:tc>
                  <a:txBody>
                    <a:bodyPr/>
                    <a:lstStyle/>
                    <a:p>
                      <a:pPr algn="ctr"/>
                      <a:r>
                        <a:rPr lang="en-SG" sz="1600" dirty="0">
                          <a:solidFill>
                            <a:srgbClr val="000000"/>
                          </a:solidFill>
                        </a:rPr>
                        <a:t>28.3</a:t>
                      </a:r>
                    </a:p>
                  </a:txBody>
                  <a:tcPr marL="0" marR="0" marT="0" marB="0" anchor="ctr"/>
                </a:tc>
                <a:extLst>
                  <a:ext uri="{0D108BD9-81ED-4DB2-BD59-A6C34878D82A}">
                    <a16:rowId xmlns:a16="http://schemas.microsoft.com/office/drawing/2014/main" xmlns="" val="10005"/>
                  </a:ext>
                </a:extLst>
              </a:tr>
              <a:tr h="275969">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26.6</a:t>
                      </a:r>
                    </a:p>
                  </a:txBody>
                  <a:tcPr marL="0" marR="0" marT="0" marB="0" anchor="ctr"/>
                </a:tc>
                <a:extLst>
                  <a:ext uri="{0D108BD9-81ED-4DB2-BD59-A6C34878D82A}">
                    <a16:rowId xmlns:a16="http://schemas.microsoft.com/office/drawing/2014/main" xmlns="" val="10006"/>
                  </a:ext>
                </a:extLst>
              </a:tr>
              <a:tr h="275969">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21.6</a:t>
                      </a:r>
                    </a:p>
                  </a:txBody>
                  <a:tcPr marL="0" marR="0" marT="0" marB="0" anchor="ctr"/>
                </a:tc>
                <a:extLst>
                  <a:ext uri="{0D108BD9-81ED-4DB2-BD59-A6C34878D82A}">
                    <a16:rowId xmlns:a16="http://schemas.microsoft.com/office/drawing/2014/main" xmlns="" val="10007"/>
                  </a:ext>
                </a:extLst>
              </a:tr>
              <a:tr h="275969">
                <a:tc>
                  <a:txBody>
                    <a:bodyPr/>
                    <a:lstStyle/>
                    <a:p>
                      <a:pPr algn="ctr"/>
                      <a:r>
                        <a:rPr lang="en-SG" sz="1600" dirty="0">
                          <a:solidFill>
                            <a:srgbClr val="000000"/>
                          </a:solidFill>
                        </a:rPr>
                        <a:t>France</a:t>
                      </a:r>
                    </a:p>
                  </a:txBody>
                  <a:tcPr marL="0" marR="0" marT="0" marB="0" anchor="ctr"/>
                </a:tc>
                <a:tc>
                  <a:txBody>
                    <a:bodyPr/>
                    <a:lstStyle/>
                    <a:p>
                      <a:pPr algn="ctr"/>
                      <a:r>
                        <a:rPr lang="en-SG" sz="1600" dirty="0">
                          <a:solidFill>
                            <a:srgbClr val="000000"/>
                          </a:solidFill>
                        </a:rPr>
                        <a:t>19.1</a:t>
                      </a:r>
                    </a:p>
                  </a:txBody>
                  <a:tcPr marL="0" marR="0" marT="0" marB="0" anchor="ctr"/>
                </a:tc>
                <a:extLst>
                  <a:ext uri="{0D108BD9-81ED-4DB2-BD59-A6C34878D82A}">
                    <a16:rowId xmlns:a16="http://schemas.microsoft.com/office/drawing/2014/main" xmlns="" val="10008"/>
                  </a:ext>
                </a:extLst>
              </a:tr>
              <a:tr h="275969">
                <a:tc>
                  <a:txBody>
                    <a:bodyPr/>
                    <a:lstStyle/>
                    <a:p>
                      <a:pPr algn="ctr"/>
                      <a:r>
                        <a:rPr lang="en-SG" sz="1600" dirty="0">
                          <a:solidFill>
                            <a:srgbClr val="000000"/>
                          </a:solidFill>
                        </a:rPr>
                        <a:t>Canada</a:t>
                      </a:r>
                    </a:p>
                  </a:txBody>
                  <a:tcPr marL="0" marR="0" marT="0" marB="0" anchor="ctr"/>
                </a:tc>
                <a:tc>
                  <a:txBody>
                    <a:bodyPr/>
                    <a:lstStyle/>
                    <a:p>
                      <a:pPr algn="ctr"/>
                      <a:r>
                        <a:rPr lang="en-SG" sz="1600" dirty="0">
                          <a:solidFill>
                            <a:srgbClr val="000000"/>
                          </a:solidFill>
                        </a:rPr>
                        <a:t>14.3</a:t>
                      </a:r>
                    </a:p>
                  </a:txBody>
                  <a:tcPr marL="0" marR="0" marT="0" marB="0" anchor="ctr"/>
                </a:tc>
                <a:extLst>
                  <a:ext uri="{0D108BD9-81ED-4DB2-BD59-A6C34878D82A}">
                    <a16:rowId xmlns:a16="http://schemas.microsoft.com/office/drawing/2014/main" xmlns="" val="10009"/>
                  </a:ext>
                </a:extLst>
              </a:tr>
              <a:tr h="275969">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12.1</a:t>
                      </a:r>
                    </a:p>
                  </a:txBody>
                  <a:tcPr marL="0" marR="0" marT="0" marB="0" anchor="ctr"/>
                </a:tc>
                <a:extLst>
                  <a:ext uri="{0D108BD9-81ED-4DB2-BD59-A6C34878D82A}">
                    <a16:rowId xmlns:a16="http://schemas.microsoft.com/office/drawing/2014/main" xmlns="" val="10010"/>
                  </a:ext>
                </a:extLst>
              </a:tr>
              <a:tr h="275969">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5969">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4" name="Rectangle 3"/>
          <p:cNvSpPr/>
          <p:nvPr/>
        </p:nvSpPr>
        <p:spPr>
          <a:xfrm>
            <a:off x="712447" y="2889055"/>
            <a:ext cx="312466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4247566" y="2889054"/>
            <a:ext cx="326958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2571</Words>
  <Application>Microsoft Office PowerPoint</Application>
  <PresentationFormat>Widescreen</PresentationFormat>
  <Paragraphs>406</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The U.S. wind energy market is forecasted to grow almost 4x as fast as U.S. real GDP growth of 1.6% in the next 5 years.</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2023-03-24T01:29:18Z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